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C9566-197F-1748-B3DB-ACFC468C6B87}" v="1" dt="2026-05-07T16:10:57.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5068"/>
  </p:normalViewPr>
  <p:slideViewPr>
    <p:cSldViewPr snapToGrid="0">
      <p:cViewPr varScale="1">
        <p:scale>
          <a:sx n="109" d="100"/>
          <a:sy n="109" d="100"/>
        </p:scale>
        <p:origin x="20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delSld modSld">
      <pc:chgData name="Jonathan Seabourn" userId="4b6af2dc-3250-4f1c-8710-eab0112c11fe" providerId="ADAL" clId="{8E219987-2BE2-54EB-9ADA-A90F09F45C4D}" dt="2026-05-07T16:11:26.526" v="369" actId="255"/>
      <pc:docMkLst>
        <pc:docMk/>
      </pc:docMkLst>
      <pc:sldChg chg="addSp delSp modSp add mod">
        <pc:chgData name="Jonathan Seabourn" userId="4b6af2dc-3250-4f1c-8710-eab0112c11fe" providerId="ADAL" clId="{8E219987-2BE2-54EB-9ADA-A90F09F45C4D}" dt="2026-05-07T16:11:26.526" v="369" actId="255"/>
        <pc:sldMkLst>
          <pc:docMk/>
          <pc:sldMk cId="2362674522" sldId="258"/>
        </pc:sldMkLst>
        <pc:spChg chg="add mod">
          <ac:chgData name="Jonathan Seabourn" userId="4b6af2dc-3250-4f1c-8710-eab0112c11fe" providerId="ADAL" clId="{8E219987-2BE2-54EB-9ADA-A90F09F45C4D}" dt="2026-05-07T16:11:26.526" v="369" actId="255"/>
          <ac:spMkLst>
            <pc:docMk/>
            <pc:sldMk cId="2362674522" sldId="258"/>
            <ac:spMk id="7" creationId="{51C29019-5BE0-73C7-F6A9-E124025C7C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D35-4E65-E84D-9990-51CA478BF5D6}" type="datetimeFigureOut">
              <a:rPr lang="en-US" smtClean="0"/>
              <a:t>5/7/26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7E7BA-FC3D-0642-BACA-7DECD4A07806}" type="slidenum">
              <a:rPr lang="en-US" smtClean="0"/>
              <a:t>‹#›</a:t>
            </a:fld>
            <a:endParaRPr lang="en-US"/>
          </a:p>
        </p:txBody>
      </p:sp>
    </p:spTree>
    <p:extLst>
      <p:ext uri="{BB962C8B-B14F-4D97-AF65-F5344CB8AC3E}">
        <p14:creationId xmlns:p14="http://schemas.microsoft.com/office/powerpoint/2010/main" val="9388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7E7BA-FC3D-0642-BACA-7DECD4A07806}" type="slidenum">
              <a:rPr lang="en-US" smtClean="0"/>
              <a:t>4</a:t>
            </a:fld>
            <a:endParaRPr lang="en-US"/>
          </a:p>
        </p:txBody>
      </p:sp>
    </p:spTree>
    <p:extLst>
      <p:ext uri="{BB962C8B-B14F-4D97-AF65-F5344CB8AC3E}">
        <p14:creationId xmlns:p14="http://schemas.microsoft.com/office/powerpoint/2010/main" val="353452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E36E-B12B-48FC-0584-82675716F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B4D31F-1B71-BE53-DB8D-62834C63F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DFA00-4EF7-16A0-5A7A-3E7A92B67909}"/>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5" name="Footer Placeholder 4">
            <a:extLst>
              <a:ext uri="{FF2B5EF4-FFF2-40B4-BE49-F238E27FC236}">
                <a16:creationId xmlns:a16="http://schemas.microsoft.com/office/drawing/2014/main" id="{49545AD8-D69A-BFF1-05A0-3E8E3535A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FCEAB-852C-862A-A899-33171DD97F3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0520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48E6-9767-779A-AF01-058EF55FC4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41995-1FB8-C3BA-46BB-9A3989BD14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70640-0169-1681-AA4C-7AD226DF38C7}"/>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5" name="Footer Placeholder 4">
            <a:extLst>
              <a:ext uri="{FF2B5EF4-FFF2-40B4-BE49-F238E27FC236}">
                <a16:creationId xmlns:a16="http://schemas.microsoft.com/office/drawing/2014/main" id="{7B2E36B5-C623-5302-097B-5B46FA07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7E2C4-B714-78B2-7143-59F39B551994}"/>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27151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32F4B-7300-25E8-B67A-6B732CE3C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16CAAF-BD30-FE61-AE36-98C388555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63984-0B57-6D33-90FF-FD36267D54A0}"/>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5" name="Footer Placeholder 4">
            <a:extLst>
              <a:ext uri="{FF2B5EF4-FFF2-40B4-BE49-F238E27FC236}">
                <a16:creationId xmlns:a16="http://schemas.microsoft.com/office/drawing/2014/main" id="{3A4ADF4D-F1B9-BBE7-C505-E176F1068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838A2-9FAB-4619-9875-AC1FF991A1FE}"/>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28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E0C-C068-D3B5-0A93-AFE5E7F12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5E06E-BA1B-0A00-F8AB-FDD8A65A1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A050F-FD6C-CFB5-766B-048C58CF9E3F}"/>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5" name="Footer Placeholder 4">
            <a:extLst>
              <a:ext uri="{FF2B5EF4-FFF2-40B4-BE49-F238E27FC236}">
                <a16:creationId xmlns:a16="http://schemas.microsoft.com/office/drawing/2014/main" id="{1A2C6B77-A7B3-A863-ACB5-6C41D3E44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28132-819D-9BE8-8E8B-996620F5107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9596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DCFA-70DF-D0A5-99EF-2AA1B6E2C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87C4D1-A376-3F68-4D76-DDCB6AD8B6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82996-B4B3-DB7F-E250-6B915119ECAB}"/>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5" name="Footer Placeholder 4">
            <a:extLst>
              <a:ext uri="{FF2B5EF4-FFF2-40B4-BE49-F238E27FC236}">
                <a16:creationId xmlns:a16="http://schemas.microsoft.com/office/drawing/2014/main" id="{4A5BBB2E-C19C-31F2-E528-E14C46ACF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684DA-A4FF-5967-A7AB-0179398C645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99179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1D4B-146E-2FE7-666C-ACE05E229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A7A75-8816-12DD-7540-933ED7C98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A772D-916D-B969-5DFB-A05D6E9B9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A2A65-CB4F-7CE8-6ABA-450A46A2B6E0}"/>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6" name="Footer Placeholder 5">
            <a:extLst>
              <a:ext uri="{FF2B5EF4-FFF2-40B4-BE49-F238E27FC236}">
                <a16:creationId xmlns:a16="http://schemas.microsoft.com/office/drawing/2014/main" id="{FF0EB0F5-F130-6430-2AED-22891B0D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89AE-785F-79F0-2AD7-FDF6A779C853}"/>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1314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F7BE-6D6E-94D1-3D34-084BC3A4F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53D22-E24F-E237-5954-0BA1AE7F1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87561-93C0-5252-78C6-276D1951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99B64B-6CEB-8503-E6A0-C94DA4A61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8A577-E637-8561-AC8B-78AABF1CE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0C673-D4DE-1143-31B9-7169843A7A56}"/>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8" name="Footer Placeholder 7">
            <a:extLst>
              <a:ext uri="{FF2B5EF4-FFF2-40B4-BE49-F238E27FC236}">
                <a16:creationId xmlns:a16="http://schemas.microsoft.com/office/drawing/2014/main" id="{C9AC2E60-8498-E3FC-2D6F-8ABACF1C7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0F65A-2256-29E7-15C5-6C3701A94962}"/>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47906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5B50-C2C7-6385-9AF4-4429C18A2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16BA3-0A47-6DE8-B630-9CCDDE6C7CCC}"/>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4" name="Footer Placeholder 3">
            <a:extLst>
              <a:ext uri="{FF2B5EF4-FFF2-40B4-BE49-F238E27FC236}">
                <a16:creationId xmlns:a16="http://schemas.microsoft.com/office/drawing/2014/main" id="{A0DF6579-FBE2-25A5-87C8-9B4028444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43750-3AFD-BD34-D9CB-BAA79BD852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08043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927E3-2B4C-0D6B-9428-1CE65E7139B9}"/>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3" name="Footer Placeholder 2">
            <a:extLst>
              <a:ext uri="{FF2B5EF4-FFF2-40B4-BE49-F238E27FC236}">
                <a16:creationId xmlns:a16="http://schemas.microsoft.com/office/drawing/2014/main" id="{D8906DC6-8811-F033-7A72-A4948497BB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524B5-2852-4175-342C-8E26ADD6864D}"/>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5176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5A6F-130B-55DB-DF21-65CB92D28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A3A49-A067-4598-F354-98FE186FD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DEE34-0646-5226-1F97-0A048EC0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0A785-EA74-1651-4934-7BBFCC36FD0F}"/>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6" name="Footer Placeholder 5">
            <a:extLst>
              <a:ext uri="{FF2B5EF4-FFF2-40B4-BE49-F238E27FC236}">
                <a16:creationId xmlns:a16="http://schemas.microsoft.com/office/drawing/2014/main" id="{49ABC2E9-A48D-3E2E-50D3-637ED15B9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077D1-9655-D100-251A-AFDDF8F99C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14432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7E17-4200-C045-7251-3C42ED338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C6E54-1914-8D52-57C7-371506734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7C9DD-CB81-C49F-1E35-60DBC0FB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706D2-E5F7-BA89-92F4-75F7F1302368}"/>
              </a:ext>
            </a:extLst>
          </p:cNvPr>
          <p:cNvSpPr>
            <a:spLocks noGrp="1"/>
          </p:cNvSpPr>
          <p:nvPr>
            <p:ph type="dt" sz="half" idx="10"/>
          </p:nvPr>
        </p:nvSpPr>
        <p:spPr/>
        <p:txBody>
          <a:bodyPr/>
          <a:lstStyle/>
          <a:p>
            <a:fld id="{7D5BC1B1-2E7F-9041-8582-D1B2C3D635E9}" type="datetimeFigureOut">
              <a:rPr lang="en-US" smtClean="0"/>
              <a:t>5/7/26</a:t>
            </a:fld>
            <a:endParaRPr lang="en-US"/>
          </a:p>
        </p:txBody>
      </p:sp>
      <p:sp>
        <p:nvSpPr>
          <p:cNvPr id="6" name="Footer Placeholder 5">
            <a:extLst>
              <a:ext uri="{FF2B5EF4-FFF2-40B4-BE49-F238E27FC236}">
                <a16:creationId xmlns:a16="http://schemas.microsoft.com/office/drawing/2014/main" id="{D7685D25-221E-873D-193D-8F6BFA287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DB63C-CFFF-CCBF-642B-8DE3273BBDFA}"/>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6217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67751-68BB-DD09-62B9-1C092BDA9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11006-5A6D-FEFC-663B-A94F76D1B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E1B4-0081-FD7E-42B2-4EB11F1DC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5BC1B1-2E7F-9041-8582-D1B2C3D635E9}" type="datetimeFigureOut">
              <a:rPr lang="en-US" smtClean="0"/>
              <a:t>5/7/26</a:t>
            </a:fld>
            <a:endParaRPr lang="en-US"/>
          </a:p>
        </p:txBody>
      </p:sp>
      <p:sp>
        <p:nvSpPr>
          <p:cNvPr id="5" name="Footer Placeholder 4">
            <a:extLst>
              <a:ext uri="{FF2B5EF4-FFF2-40B4-BE49-F238E27FC236}">
                <a16:creationId xmlns:a16="http://schemas.microsoft.com/office/drawing/2014/main" id="{0D2BB6DC-D964-B4B2-F75B-83F338DBF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FD1B2C-AEDE-B6F3-1854-DD9919D33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571BA3-DC4F-6F4A-A541-7603A321E900}" type="slidenum">
              <a:rPr lang="en-US" smtClean="0"/>
              <a:t>‹#›</a:t>
            </a:fld>
            <a:endParaRPr lang="en-US"/>
          </a:p>
        </p:txBody>
      </p:sp>
    </p:spTree>
    <p:extLst>
      <p:ext uri="{BB962C8B-B14F-4D97-AF65-F5344CB8AC3E}">
        <p14:creationId xmlns:p14="http://schemas.microsoft.com/office/powerpoint/2010/main" val="112080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26D9-B157-DE56-D3F7-C8842BA4EE6A}"/>
              </a:ext>
            </a:extLst>
          </p:cNvPr>
          <p:cNvSpPr>
            <a:spLocks noGrp="1"/>
          </p:cNvSpPr>
          <p:nvPr>
            <p:ph type="ctrTitle"/>
          </p:nvPr>
        </p:nvSpPr>
        <p:spPr>
          <a:xfrm>
            <a:off x="804672" y="5116529"/>
            <a:ext cx="10592174" cy="1000655"/>
          </a:xfrm>
        </p:spPr>
        <p:txBody>
          <a:bodyPr anchor="t">
            <a:normAutofit/>
          </a:bodyPr>
          <a:lstStyle/>
          <a:p>
            <a:pPr algn="l"/>
            <a:r>
              <a:rPr lang="en-US" sz="4000" dirty="0">
                <a:solidFill>
                  <a:schemeClr val="tx2"/>
                </a:solidFill>
              </a:rPr>
              <a:t>WEEK 5</a:t>
            </a:r>
          </a:p>
        </p:txBody>
      </p:sp>
      <p:pic>
        <p:nvPicPr>
          <p:cNvPr id="5" name="Picture 4">
            <a:extLst>
              <a:ext uri="{FF2B5EF4-FFF2-40B4-BE49-F238E27FC236}">
                <a16:creationId xmlns:a16="http://schemas.microsoft.com/office/drawing/2014/main" id="{68E2412A-855C-FEFB-B7DC-09E68E1F2272}"/>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5F25CE2D-3AF5-E92C-A8AE-13090CADF9C2}"/>
              </a:ext>
            </a:extLst>
          </p:cNvPr>
          <p:cNvSpPr>
            <a:spLocks noGrp="1"/>
          </p:cNvSpPr>
          <p:nvPr>
            <p:ph type="subTitle" idx="1"/>
          </p:nvPr>
        </p:nvSpPr>
        <p:spPr>
          <a:xfrm>
            <a:off x="883694" y="5572119"/>
            <a:ext cx="9416898" cy="484374"/>
          </a:xfrm>
        </p:spPr>
        <p:txBody>
          <a:bodyPr anchor="b">
            <a:normAutofit/>
          </a:bodyPr>
          <a:lstStyle/>
          <a:p>
            <a:pPr algn="l"/>
            <a:r>
              <a:rPr lang="en-US" sz="2000" dirty="0">
                <a:solidFill>
                  <a:schemeClr val="tx2"/>
                </a:solidFill>
              </a:rPr>
              <a:t>JESUS IS ENOUGH TO FREE US</a:t>
            </a:r>
          </a:p>
        </p:txBody>
      </p:sp>
    </p:spTree>
    <p:extLst>
      <p:ext uri="{BB962C8B-B14F-4D97-AF65-F5344CB8AC3E}">
        <p14:creationId xmlns:p14="http://schemas.microsoft.com/office/powerpoint/2010/main" val="122121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C675D-AB21-EFA5-2CDE-5A6B3898428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025CA-9095-68B9-73C2-41AA68AF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45982-05F6-5B2C-C807-42D010C120BD}"/>
              </a:ext>
            </a:extLst>
          </p:cNvPr>
          <p:cNvSpPr>
            <a:spLocks noGrp="1"/>
          </p:cNvSpPr>
          <p:nvPr>
            <p:ph type="ctrTitle"/>
          </p:nvPr>
        </p:nvSpPr>
        <p:spPr>
          <a:xfrm>
            <a:off x="4618479" y="5620000"/>
            <a:ext cx="2951990" cy="569154"/>
          </a:xfrm>
        </p:spPr>
        <p:txBody>
          <a:bodyPr anchor="t">
            <a:normAutofit fontScale="90000"/>
          </a:bodyPr>
          <a:lstStyle/>
          <a:p>
            <a:r>
              <a:rPr lang="en-US" sz="4000" dirty="0">
                <a:solidFill>
                  <a:schemeClr val="tx2"/>
                </a:solidFill>
              </a:rPr>
              <a:t>Colossians 2:6</a:t>
            </a:r>
          </a:p>
        </p:txBody>
      </p:sp>
      <p:pic>
        <p:nvPicPr>
          <p:cNvPr id="5" name="Picture 4">
            <a:extLst>
              <a:ext uri="{FF2B5EF4-FFF2-40B4-BE49-F238E27FC236}">
                <a16:creationId xmlns:a16="http://schemas.microsoft.com/office/drawing/2014/main" id="{FA8D010A-1EEF-7DAE-8A0B-A4D7B0A4DADD}"/>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5FF76B63-76EC-7281-2AAF-9BD4A6681D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8E29212-F082-8DA9-7009-B1B73E503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0E64B56-31F1-9869-BAD3-4CC341150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B09F7DF-9197-DFB1-0D16-050C19F3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6F6C7D-A2E4-473C-5FFD-91DB344A7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F9B7DB9F-0CEF-7800-1867-55D39089F99A}"/>
              </a:ext>
            </a:extLst>
          </p:cNvPr>
          <p:cNvSpPr>
            <a:spLocks noGrp="1"/>
          </p:cNvSpPr>
          <p:nvPr>
            <p:ph type="subTitle" idx="1"/>
          </p:nvPr>
        </p:nvSpPr>
        <p:spPr>
          <a:xfrm>
            <a:off x="3276643" y="4154787"/>
            <a:ext cx="5635663" cy="1365522"/>
          </a:xfrm>
        </p:spPr>
        <p:txBody>
          <a:bodyPr anchor="b">
            <a:noAutofit/>
          </a:bodyPr>
          <a:lstStyle/>
          <a:p>
            <a:r>
              <a:rPr lang="en-US" sz="3200" dirty="0">
                <a:solidFill>
                  <a:schemeClr val="tx2"/>
                </a:solidFill>
              </a:rPr>
              <a:t>So then, just as you received Christ Jesus as Lord, continue to live your lives in him.”</a:t>
            </a:r>
          </a:p>
        </p:txBody>
      </p:sp>
    </p:spTree>
    <p:extLst>
      <p:ext uri="{BB962C8B-B14F-4D97-AF65-F5344CB8AC3E}">
        <p14:creationId xmlns:p14="http://schemas.microsoft.com/office/powerpoint/2010/main" val="106008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ECF12-0C1F-4EF6-9037-0ABAD9367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8CAAB1-6225-CD16-7DF3-A5FE8E263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20C86A-3DB2-D91E-1457-3FE81463863B}"/>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1E900E42-2F8A-24AC-4E47-93C69962D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E8164989-E1E4-D10C-12DA-72DA2C417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564CC24-9A98-3270-01E1-3FEBC259C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756FD-210E-AF72-F755-7C6B861FF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8480D6-60F0-FA9C-9D02-E9BA4520A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6A71A155-2C0F-8519-D135-EE1DA74CDBD4}"/>
              </a:ext>
            </a:extLst>
          </p:cNvPr>
          <p:cNvSpPr>
            <a:spLocks noGrp="1"/>
          </p:cNvSpPr>
          <p:nvPr>
            <p:ph type="subTitle" idx="1"/>
          </p:nvPr>
        </p:nvSpPr>
        <p:spPr>
          <a:xfrm>
            <a:off x="344109" y="4020103"/>
            <a:ext cx="5635663" cy="2587727"/>
          </a:xfrm>
        </p:spPr>
        <p:txBody>
          <a:bodyPr anchor="b">
            <a:noAutofit/>
          </a:bodyPr>
          <a:lstStyle/>
          <a:p>
            <a:r>
              <a:rPr lang="en-US" sz="1800" b="1" dirty="0"/>
              <a:t>Fallen Condition Focus</a:t>
            </a:r>
            <a:r>
              <a:rPr lang="en-US" sz="1800" dirty="0"/>
              <a:t> </a:t>
            </a:r>
          </a:p>
          <a:p>
            <a:pPr algn="just"/>
            <a:r>
              <a:rPr lang="en-US" sz="1800" dirty="0"/>
              <a:t>We do not rest easily in a righteousness we cannot see. Our guilt makes us feel exposed, so we reach for practices that can be inspected and standards that can be enforced. We prefer spirituality that can be measured, compared, and displayed because it feels safer than dependence. In that pursuit, we attach our identity to shadows that promise validation but leave us bound to performance . </a:t>
            </a:r>
            <a:endParaRPr lang="en-US" sz="1800" dirty="0">
              <a:solidFill>
                <a:schemeClr val="tx2"/>
              </a:solidFill>
            </a:endParaRPr>
          </a:p>
        </p:txBody>
      </p:sp>
      <p:sp>
        <p:nvSpPr>
          <p:cNvPr id="7" name="Subtitle 2">
            <a:extLst>
              <a:ext uri="{FF2B5EF4-FFF2-40B4-BE49-F238E27FC236}">
                <a16:creationId xmlns:a16="http://schemas.microsoft.com/office/drawing/2014/main" id="{51C29019-5BE0-73C7-F6A9-E124025C7CB6}"/>
              </a:ext>
            </a:extLst>
          </p:cNvPr>
          <p:cNvSpPr txBox="1">
            <a:spLocks/>
          </p:cNvSpPr>
          <p:nvPr/>
        </p:nvSpPr>
        <p:spPr>
          <a:xfrm>
            <a:off x="6323881" y="4043040"/>
            <a:ext cx="5635663" cy="258772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750" b="1" dirty="0"/>
              <a:t>Gospel Response</a:t>
            </a:r>
            <a:r>
              <a:rPr lang="en-US" sz="1750" dirty="0"/>
              <a:t> </a:t>
            </a:r>
          </a:p>
          <a:p>
            <a:pPr algn="just"/>
            <a:r>
              <a:rPr lang="en-US" sz="1750" dirty="0"/>
              <a:t>The gospel answers the instinct to secure ourselves by proclaiming that nothing remains to be secured. In Christ, the debt has been canceled, not managed. The powers have been disarmed, not restrained. The fullness of God dwells bodily in Christ, and that fullness has been given. No regulation can complete what has already been finished. No added severity can strengthen what has already triumphed. Where Christ stands as substance, every shadow loses its claim, and the work that frees does not need reinforcement  </a:t>
            </a:r>
            <a:endParaRPr lang="en-US" sz="1750" dirty="0">
              <a:solidFill>
                <a:schemeClr val="tx2"/>
              </a:solidFill>
            </a:endParaRPr>
          </a:p>
        </p:txBody>
      </p:sp>
    </p:spTree>
    <p:extLst>
      <p:ext uri="{BB962C8B-B14F-4D97-AF65-F5344CB8AC3E}">
        <p14:creationId xmlns:p14="http://schemas.microsoft.com/office/powerpoint/2010/main" val="236267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59DA56-7252-E115-1757-0BEAB9CFE471}"/>
              </a:ext>
            </a:extLst>
          </p:cNvPr>
          <p:cNvPicPr>
            <a:picLocks noChangeAspect="1"/>
          </p:cNvPicPr>
          <p:nvPr/>
        </p:nvPicPr>
        <p:blipFill>
          <a:blip r:embed="rId3"/>
          <a:stretch>
            <a:fillRect/>
          </a:stretch>
        </p:blipFill>
        <p:spPr>
          <a:xfrm>
            <a:off x="-1" y="-2"/>
            <a:ext cx="36482531" cy="12073181"/>
          </a:xfrm>
          <a:prstGeom prst="rect">
            <a:avLst/>
          </a:prstGeom>
        </p:spPr>
      </p:pic>
      <p:sp>
        <p:nvSpPr>
          <p:cNvPr id="4" name="Title 3">
            <a:extLst>
              <a:ext uri="{FF2B5EF4-FFF2-40B4-BE49-F238E27FC236}">
                <a16:creationId xmlns:a16="http://schemas.microsoft.com/office/drawing/2014/main" id="{CE06D612-2045-69FC-E5B9-9A794164EFCF}"/>
              </a:ext>
            </a:extLst>
          </p:cNvPr>
          <p:cNvSpPr>
            <a:spLocks noGrp="1"/>
          </p:cNvSpPr>
          <p:nvPr>
            <p:ph type="title"/>
          </p:nvPr>
        </p:nvSpPr>
        <p:spPr/>
        <p:txBody>
          <a:bodyPr/>
          <a:lstStyle/>
          <a:p>
            <a:pPr algn="ctr"/>
            <a:r>
              <a:rPr lang="en-US" dirty="0">
                <a:solidFill>
                  <a:schemeClr val="bg1"/>
                </a:solidFill>
              </a:rPr>
              <a:t>HOW DO WE RESPOND?</a:t>
            </a:r>
          </a:p>
        </p:txBody>
      </p:sp>
      <p:sp>
        <p:nvSpPr>
          <p:cNvPr id="3" name="Content Placeholder 2">
            <a:extLst>
              <a:ext uri="{FF2B5EF4-FFF2-40B4-BE49-F238E27FC236}">
                <a16:creationId xmlns:a16="http://schemas.microsoft.com/office/drawing/2014/main" id="{15D9C7C7-2EA5-372E-4BD9-F788344C88AE}"/>
              </a:ext>
            </a:extLst>
          </p:cNvPr>
          <p:cNvSpPr>
            <a:spLocks noGrp="1"/>
          </p:cNvSpPr>
          <p:nvPr>
            <p:ph idx="1"/>
          </p:nvPr>
        </p:nvSpPr>
        <p:spPr>
          <a:xfrm>
            <a:off x="838200" y="1690689"/>
            <a:ext cx="10515600" cy="4499096"/>
          </a:xfrm>
          <a:solidFill>
            <a:srgbClr val="F2F2F2">
              <a:alpha val="55294"/>
            </a:srgbClr>
          </a:solidFill>
        </p:spPr>
        <p:txBody>
          <a:bodyPr>
            <a:noAutofit/>
          </a:bodyPr>
          <a:lstStyle/>
          <a:p>
            <a:pPr marL="0" indent="0">
              <a:buNone/>
            </a:pPr>
            <a:endParaRPr lang="en-US" sz="1600" b="1" dirty="0"/>
          </a:p>
          <a:p>
            <a:pPr marL="0" indent="0">
              <a:buNone/>
            </a:pPr>
            <a:r>
              <a:rPr lang="en-US" sz="1600" b="1" dirty="0"/>
              <a:t>Question 1: Paul talked about being judged, disqualified, or pressured by spiritual standards that look impressive. What part of this feels most personal to you right now</a:t>
            </a:r>
            <a:r>
              <a:rPr lang="en-US" sz="1600" dirty="0"/>
              <a:t> </a:t>
            </a:r>
            <a:r>
              <a:rPr lang="en-US" sz="1600" b="1" dirty="0"/>
              <a:t>?</a:t>
            </a:r>
            <a:br>
              <a:rPr lang="en-US" sz="1600" b="1" dirty="0"/>
            </a:br>
            <a:br>
              <a:rPr lang="en-US" sz="1600" i="1" dirty="0"/>
            </a:br>
            <a:br>
              <a:rPr lang="en-US" sz="1600" b="1" dirty="0"/>
            </a:br>
            <a:r>
              <a:rPr lang="en-US" sz="1600" b="1" dirty="0"/>
              <a:t>Question 2: Paul said certain practices are a shadow, while the reality is found in Christ. Where are you most tempted to cling to the shadow instead of resting in the substance</a:t>
            </a:r>
            <a:r>
              <a:rPr lang="en-US" sz="1600" dirty="0"/>
              <a:t> </a:t>
            </a:r>
            <a:r>
              <a:rPr lang="en-US" sz="1600" b="1" dirty="0"/>
              <a:t>?</a:t>
            </a:r>
            <a:endParaRPr lang="en-US" sz="1600" dirty="0"/>
          </a:p>
          <a:p>
            <a:pPr marL="0" indent="0">
              <a:buNone/>
            </a:pPr>
            <a:r>
              <a:rPr lang="en-US" sz="1600" b="1" dirty="0"/>
              <a:t> </a:t>
            </a:r>
            <a:r>
              <a:rPr lang="en-US" sz="1600" i="1" dirty="0"/>
              <a:t> </a:t>
            </a:r>
            <a:endParaRPr lang="en-US" sz="1600" dirty="0"/>
          </a:p>
          <a:p>
            <a:pPr marL="0" indent="0">
              <a:buNone/>
            </a:pPr>
            <a:r>
              <a:rPr lang="en-US" sz="1600" b="1" dirty="0"/>
              <a:t>Question 3: Paul described regulations that had an appearance of wisdom but lacked power to restrain the flesh. Why do you think we are drawn to what looks spiritually serious, even when it does not produce real change</a:t>
            </a:r>
            <a:r>
              <a:rPr lang="en-US" sz="1600" dirty="0"/>
              <a:t> </a:t>
            </a:r>
            <a:r>
              <a:rPr lang="en-US" sz="1600" b="1" dirty="0"/>
              <a:t>?</a:t>
            </a:r>
            <a:br>
              <a:rPr lang="en-US" sz="1600" b="1" dirty="0"/>
            </a:br>
            <a:r>
              <a:rPr lang="en-US" sz="1600" i="1" dirty="0"/>
              <a:t> </a:t>
            </a:r>
            <a:endParaRPr lang="en-US" sz="1600" dirty="0"/>
          </a:p>
          <a:p>
            <a:pPr marL="0" indent="0">
              <a:buNone/>
            </a:pPr>
            <a:r>
              <a:rPr lang="en-US" sz="1600" b="1" dirty="0"/>
              <a:t>Question 4:</a:t>
            </a:r>
            <a:r>
              <a:rPr lang="en-US" sz="1600" dirty="0"/>
              <a:t> </a:t>
            </a:r>
            <a:r>
              <a:rPr lang="en-US" sz="1600" b="1" dirty="0"/>
              <a:t>Because Jesus is enough to free us, we refuse systems that promise control but deliver bondage. What would it look like for you to live in that freedom instead of rebuilding standards that measure you</a:t>
            </a:r>
            <a:r>
              <a:rPr lang="en-US" sz="1600" dirty="0"/>
              <a:t> </a:t>
            </a:r>
            <a:r>
              <a:rPr lang="en-US" sz="1600" b="1" dirty="0"/>
              <a:t>?</a:t>
            </a:r>
            <a:br>
              <a:rPr lang="en-US" sz="1600" b="1" dirty="0"/>
            </a:br>
            <a:r>
              <a:rPr lang="en-US" sz="1600" i="1" dirty="0"/>
              <a:t> </a:t>
            </a:r>
            <a:endParaRPr lang="en-US" sz="1600" dirty="0"/>
          </a:p>
          <a:p>
            <a:pPr marL="0" indent="0">
              <a:buNone/>
            </a:pPr>
            <a:r>
              <a:rPr lang="en-US" sz="1600" b="1" dirty="0"/>
              <a:t>Question 5:</a:t>
            </a:r>
            <a:r>
              <a:rPr lang="en-US" sz="1600" dirty="0"/>
              <a:t> </a:t>
            </a:r>
            <a:r>
              <a:rPr lang="en-US" sz="1600" b="1" dirty="0"/>
              <a:t>How can we, as a group, guard one another from drifting into a culture of comparison and performance</a:t>
            </a:r>
            <a:r>
              <a:rPr lang="en-US" sz="1600" dirty="0"/>
              <a:t> </a:t>
            </a:r>
            <a:r>
              <a:rPr lang="en-US" sz="1600" b="1" dirty="0"/>
              <a:t>?</a:t>
            </a:r>
            <a:endParaRPr lang="en-US" sz="1600" dirty="0"/>
          </a:p>
        </p:txBody>
      </p:sp>
    </p:spTree>
    <p:extLst>
      <p:ext uri="{BB962C8B-B14F-4D97-AF65-F5344CB8AC3E}">
        <p14:creationId xmlns:p14="http://schemas.microsoft.com/office/powerpoint/2010/main" val="347941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TotalTime>
  <Words>393</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WEEK 5</vt:lpstr>
      <vt:lpstr>Colossians 2:6</vt:lpstr>
      <vt:lpstr>PowerPoint Presentation</vt:lpstr>
      <vt:lpstr>HOW DO WE RESPOND?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2026-03-16T20:38:20Z</dcterms:created>
  <dcterms:modified xsi:type="dcterms:W3CDTF">2026-05-07T16:11:29Z</dcterms:modified>
</cp:coreProperties>
</file>